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4"/>
    <p:sldMasterId id="2147483652" r:id="rId5"/>
    <p:sldMasterId id="2147483684" r:id="rId6"/>
  </p:sldMasterIdLst>
  <p:notesMasterIdLst>
    <p:notesMasterId r:id="rId32"/>
  </p:notesMasterIdLst>
  <p:handoutMasterIdLst>
    <p:handoutMasterId r:id="rId33"/>
  </p:handoutMasterIdLst>
  <p:sldIdLst>
    <p:sldId id="256" r:id="rId7"/>
    <p:sldId id="262" r:id="rId8"/>
    <p:sldId id="261" r:id="rId9"/>
    <p:sldId id="282" r:id="rId10"/>
    <p:sldId id="362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4" r:id="rId21"/>
    <p:sldId id="375" r:id="rId22"/>
    <p:sldId id="298" r:id="rId23"/>
    <p:sldId id="299" r:id="rId24"/>
    <p:sldId id="373" r:id="rId25"/>
    <p:sldId id="352" r:id="rId26"/>
    <p:sldId id="353" r:id="rId27"/>
    <p:sldId id="354" r:id="rId28"/>
    <p:sldId id="355" r:id="rId29"/>
    <p:sldId id="359" r:id="rId30"/>
    <p:sldId id="360" r:id="rId3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256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n Van Dung 20223925" userId="S::dung.tv223925@sis.hust.edu.vn::14c895e5-7da2-4609-aea6-209270bb42f2" providerId="AD" clId="Web-{170B7B78-B39F-3F65-9B71-44AE5C7B310A}"/>
    <pc:docChg chg="modSld">
      <pc:chgData name="Tran Van Dung 20223925" userId="S::dung.tv223925@sis.hust.edu.vn::14c895e5-7da2-4609-aea6-209270bb42f2" providerId="AD" clId="Web-{170B7B78-B39F-3F65-9B71-44AE5C7B310A}" dt="2024-10-08T15:39:04.106" v="1" actId="1076"/>
      <pc:docMkLst>
        <pc:docMk/>
      </pc:docMkLst>
      <pc:sldChg chg="modSp">
        <pc:chgData name="Tran Van Dung 20223925" userId="S::dung.tv223925@sis.hust.edu.vn::14c895e5-7da2-4609-aea6-209270bb42f2" providerId="AD" clId="Web-{170B7B78-B39F-3F65-9B71-44AE5C7B310A}" dt="2024-10-08T15:39:04.106" v="1" actId="1076"/>
        <pc:sldMkLst>
          <pc:docMk/>
          <pc:sldMk cId="3853076254" sldId="360"/>
        </pc:sldMkLst>
        <pc:picChg chg="mod">
          <ac:chgData name="Tran Van Dung 20223925" userId="S::dung.tv223925@sis.hust.edu.vn::14c895e5-7da2-4609-aea6-209270bb42f2" providerId="AD" clId="Web-{170B7B78-B39F-3F65-9B71-44AE5C7B310A}" dt="2024-10-08T15:39:04.106" v="1" actId="1076"/>
          <ac:picMkLst>
            <pc:docMk/>
            <pc:sldMk cId="3853076254" sldId="360"/>
            <ac:picMk id="4" creationId="{00000000-0000-0000-0000-000000000000}"/>
          </ac:picMkLst>
        </pc:picChg>
      </pc:sldChg>
    </pc:docChg>
  </pc:docChgLst>
  <pc:docChgLst>
    <pc:chgData name="Tran Nguyen Phuong 20224101" userId="S::phuong.tn224101@sis.hust.edu.vn::4baadf2c-e517-48dd-9f4f-603ed367cf0b" providerId="AD" clId="Web-{31D75A5A-2D50-67AF-9657-9823765FEFD0}"/>
    <pc:docChg chg="modSld">
      <pc:chgData name="Tran Nguyen Phuong 20224101" userId="S::phuong.tn224101@sis.hust.edu.vn::4baadf2c-e517-48dd-9f4f-603ed367cf0b" providerId="AD" clId="Web-{31D75A5A-2D50-67AF-9657-9823765FEFD0}" dt="2024-10-23T17:24:09.101" v="4"/>
      <pc:docMkLst>
        <pc:docMk/>
      </pc:docMkLst>
      <pc:sldChg chg="addSp delSp">
        <pc:chgData name="Tran Nguyen Phuong 20224101" userId="S::phuong.tn224101@sis.hust.edu.vn::4baadf2c-e517-48dd-9f4f-603ed367cf0b" providerId="AD" clId="Web-{31D75A5A-2D50-67AF-9657-9823765FEFD0}" dt="2024-10-23T17:24:09.101" v="4"/>
        <pc:sldMkLst>
          <pc:docMk/>
          <pc:sldMk cId="1613102127" sldId="362"/>
        </pc:sldMkLst>
        <pc:inkChg chg="add">
          <ac:chgData name="Tran Nguyen Phuong 20224101" userId="S::phuong.tn224101@sis.hust.edu.vn::4baadf2c-e517-48dd-9f4f-603ed367cf0b" providerId="AD" clId="Web-{31D75A5A-2D50-67AF-9657-9823765FEFD0}" dt="2024-10-23T17:23:56.976" v="0"/>
          <ac:inkMkLst>
            <pc:docMk/>
            <pc:sldMk cId="1613102127" sldId="362"/>
            <ac:inkMk id="2" creationId="{472D4A73-F386-C71C-CA20-C12390595791}"/>
          </ac:inkMkLst>
        </pc:inkChg>
        <pc:inkChg chg="add del">
          <ac:chgData name="Tran Nguyen Phuong 20224101" userId="S::phuong.tn224101@sis.hust.edu.vn::4baadf2c-e517-48dd-9f4f-603ed367cf0b" providerId="AD" clId="Web-{31D75A5A-2D50-67AF-9657-9823765FEFD0}" dt="2024-10-23T17:24:09.101" v="4"/>
          <ac:inkMkLst>
            <pc:docMk/>
            <pc:sldMk cId="1613102127" sldId="362"/>
            <ac:inkMk id="6" creationId="{A33B17FD-C561-4AB3-88F1-E1BD9F33AE2F}"/>
          </ac:inkMkLst>
        </pc:inkChg>
        <pc:inkChg chg="add del">
          <ac:chgData name="Tran Nguyen Phuong 20224101" userId="S::phuong.tn224101@sis.hust.edu.vn::4baadf2c-e517-48dd-9f4f-603ed367cf0b" providerId="AD" clId="Web-{31D75A5A-2D50-67AF-9657-9823765FEFD0}" dt="2024-10-23T17:24:05.945" v="3"/>
          <ac:inkMkLst>
            <pc:docMk/>
            <pc:sldMk cId="1613102127" sldId="362"/>
            <ac:inkMk id="7" creationId="{F4BE50E8-4468-7F17-496C-FBD200307F1E}"/>
          </ac:inkMkLst>
        </pc:inkChg>
      </pc:sldChg>
    </pc:docChg>
  </pc:docChgLst>
  <pc:docChgLst>
    <pc:chgData name="Tran Tuan Tu 20223819" userId="S::tu.tt223819@sis.hust.edu.vn::92920353-2540-4390-8eab-a92d13f8ccce" providerId="AD" clId="Web-{FE2A46C9-E934-4707-8B89-1ED1902EE34C}"/>
    <pc:docChg chg="modSld">
      <pc:chgData name="Tran Tuan Tu 20223819" userId="S::tu.tt223819@sis.hust.edu.vn::92920353-2540-4390-8eab-a92d13f8ccce" providerId="AD" clId="Web-{FE2A46C9-E934-4707-8B89-1ED1902EE34C}" dt="2024-10-08T15:13:20.554" v="1" actId="1076"/>
      <pc:docMkLst>
        <pc:docMk/>
      </pc:docMkLst>
      <pc:sldChg chg="modSp">
        <pc:chgData name="Tran Tuan Tu 20223819" userId="S::tu.tt223819@sis.hust.edu.vn::92920353-2540-4390-8eab-a92d13f8ccce" providerId="AD" clId="Web-{FE2A46C9-E934-4707-8B89-1ED1902EE34C}" dt="2024-10-08T15:13:20.554" v="1" actId="1076"/>
        <pc:sldMkLst>
          <pc:docMk/>
          <pc:sldMk cId="767048970" sldId="354"/>
        </pc:sldMkLst>
        <pc:spChg chg="mod">
          <ac:chgData name="Tran Tuan Tu 20223819" userId="S::tu.tt223819@sis.hust.edu.vn::92920353-2540-4390-8eab-a92d13f8ccce" providerId="AD" clId="Web-{FE2A46C9-E934-4707-8B89-1ED1902EE34C}" dt="2024-10-08T15:13:20.554" v="1" actId="1076"/>
          <ac:spMkLst>
            <pc:docMk/>
            <pc:sldMk cId="767048970" sldId="354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3T17:24:35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22066 9249 10111 0 0,'0'-4'3840'0'0,"51"-23"-10496"0"0,17-7 6656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BC1DD-8604-4B75-A234-42CAB2EE1A8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48896-C056-4E43-81AC-85F5D956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13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1" r:id="rId4"/>
    <p:sldLayoutId id="2147483736" r:id="rId5"/>
    <p:sldLayoutId id="2147483737" r:id="rId6"/>
    <p:sldLayoutId id="2147483740" r:id="rId7"/>
    <p:sldLayoutId id="2147483739" r:id="rId8"/>
    <p:sldLayoutId id="2147483744" r:id="rId9"/>
    <p:sldLayoutId id="2147483745" r:id="rId10"/>
    <p:sldLayoutId id="2147483748" r:id="rId11"/>
    <p:sldLayoutId id="2147483749" r:id="rId12"/>
    <p:sldLayoutId id="2147483750" r:id="rId13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273" y="322193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F0BBC1-A9C6-4A87-855B-8689719EA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8957"/>
            <a:ext cx="1027602" cy="3542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446585" y="804379"/>
            <a:ext cx="668669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 TỬ SỐ</a:t>
            </a:r>
            <a:endParaRPr lang="ko-KR" altLang="en-US" sz="5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A9370-D8CA-4427-9DC8-2A7F1FC08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113"/>
            <a:ext cx="699072" cy="671597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941877" y="1924612"/>
            <a:ext cx="6181725" cy="4572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Electronics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White">
          <a:xfrm>
            <a:off x="881136" y="5318341"/>
            <a:ext cx="6096000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algn="ctr">
              <a:spcBef>
                <a:spcPct val="20000"/>
              </a:spcBef>
              <a:buSzPct val="50000"/>
              <a:buFont typeface="Wingdings 2" panose="05020102010507070707" pitchFamily="18" charset="2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buFont typeface="Wingdings" panose="05000000000000000000" pitchFamily="2" charset="2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buSzPct val="60000"/>
              <a:buFont typeface="Wingdings 2" panose="05020102010507070707" pitchFamily="18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ĐT-KTMT</a:t>
            </a:r>
          </a:p>
          <a:p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Viễn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endParaRPr lang="en-US" altLang="en-US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ĐH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Bách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endParaRPr lang="en-US" altLang="en-US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14152" y="90435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minterm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14151" y="1928554"/>
            <a:ext cx="10956175" cy="4595552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Một hàm có thể được biểu diễn dưới dạng tổng của các minterm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2601883" y="2952403"/>
            <a:ext cx="7269163" cy="3162300"/>
            <a:chOff x="576" y="1776"/>
            <a:chExt cx="4579" cy="1992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776"/>
              <a:ext cx="4579" cy="1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4896" y="2064"/>
              <a:ext cx="144" cy="144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vi-VN" alt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4896" y="2256"/>
              <a:ext cx="144" cy="144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vi-VN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4896" y="2480"/>
              <a:ext cx="144" cy="144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vi-VN" alt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896" y="2912"/>
              <a:ext cx="144" cy="144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vi-V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772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55716" y="954232"/>
            <a:ext cx="91440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Các biểu diễn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minterm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512916" y="2184545"/>
            <a:ext cx="10058400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Viết ký hiệu theo minterm và ngược lại của cá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hàm sau: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f(a,b,c)=abc+a’bc+abc’+a’b’c</a:t>
            </a:r>
          </a:p>
          <a:p>
            <a:pPr marL="457213" lvl="1" indent="0">
              <a:buNone/>
            </a:pP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f(a,b,c)=</a:t>
            </a:r>
            <a:r>
              <a:rPr lang="el-GR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m(1,5,6,7)</a:t>
            </a:r>
            <a:endParaRPr lang="el-GR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73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98020" y="758680"/>
            <a:ext cx="10939549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Tổng hợp logic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98020" y="1988993"/>
            <a:ext cx="10939549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 sz="3200" u="sng">
                <a:latin typeface="Times New Roman" panose="02020603050405020304" pitchFamily="18" charset="0"/>
                <a:cs typeface="Times New Roman" panose="02020603050405020304" pitchFamily="18" charset="0"/>
              </a:rPr>
              <a:t>Tính đối ngẫu gợi ý rằng: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nếu có thể tổng hợp một hàm </a:t>
            </a:r>
            <a:r>
              <a:rPr lang="vi-VN" altLang="en-US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bằng cách xem xét các hàng có </a:t>
            </a:r>
            <a:r>
              <a:rPr lang="vi-VN" altLang="en-US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f=1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thì cũng có thể tổng hợp hàm đó bằng cách xem xét các hàng có </a:t>
            </a:r>
            <a:r>
              <a:rPr lang="vi-VN" altLang="en-US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f=0</a:t>
            </a:r>
          </a:p>
          <a:p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Theo cách dùng nghịch đảo các minterm, nó được gọi là </a:t>
            </a:r>
            <a:r>
              <a:rPr lang="vi-VN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maxterm</a:t>
            </a:r>
            <a:endParaRPr lang="en-US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044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288473" y="713162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Maxterms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265025" y="1989512"/>
            <a:ext cx="5356167" cy="40386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Mỗi hàng của bảng tương ứng với một maxterm</a:t>
            </a:r>
          </a:p>
          <a:p>
            <a:pPr>
              <a:lnSpc>
                <a:spcPct val="12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Khi một hàm được viết dưới dang tích của các maxterm thì nó được gọi là chuẩn </a:t>
            </a:r>
            <a:r>
              <a:rPr lang="vi-VN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tích của các tổng</a:t>
            </a:r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 (Product-Of-Sum)</a:t>
            </a:r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983673" y="1989512"/>
            <a:ext cx="3886200" cy="3810000"/>
            <a:chOff x="240" y="1392"/>
            <a:chExt cx="2256" cy="1891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392"/>
              <a:ext cx="2256" cy="1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40" y="1430"/>
              <a:ext cx="7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vi-VN" altLang="en-US" sz="2000">
                  <a:solidFill>
                    <a:schemeClr val="bg1"/>
                  </a:solidFill>
                </a:rPr>
                <a:t>Số hàng</a:t>
              </a:r>
              <a:endParaRPr lang="en-US" altLang="en-US" sz="2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947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89214" y="887730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Biểu diễn dưới dạng maxterm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89214" y="2118043"/>
            <a:ext cx="10947862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Một hàm có thể được biểu diễn dưới dạng tổng của các maxterm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94" y="2873230"/>
            <a:ext cx="801846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86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790008" y="1029046"/>
            <a:ext cx="86868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Các ví dụ cho biểu diễn maxterm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14153" y="2228778"/>
            <a:ext cx="9991897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Viết ký hiệu theo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term và ngược lại của cá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hàm sau: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f(a,b,c)=(a+b+c)(a’+b+c)(a+b+c’)(a’+b’+c)</a:t>
            </a:r>
          </a:p>
          <a:p>
            <a:pPr lvl="1"/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f(a,b,c)=</a:t>
            </a:r>
            <a:r>
              <a:rPr lang="el-GR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M(1,5,6,7)</a:t>
            </a:r>
            <a:endParaRPr lang="el-GR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739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1222288" y="585268"/>
            <a:ext cx="91440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Chuyển đổi giữa minterm và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maxterm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1862051" y="1677468"/>
            <a:ext cx="8229600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Có thể chuyển theo bảng như sau: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251" y="2256905"/>
            <a:ext cx="8153400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4986251" y="3171305"/>
            <a:ext cx="1616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Dùng các số </a:t>
            </a:r>
          </a:p>
          <a:p>
            <a:pPr algn="ctr" eaLnBrk="1" hangingPunct="1"/>
            <a:r>
              <a:rPr lang="vi-VN" altLang="en-US" sz="1400" u="sng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vắng mặt</a:t>
            </a:r>
            <a:r>
              <a:rPr lang="vi-VN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trong</a:t>
            </a:r>
          </a:p>
          <a:p>
            <a:pPr algn="ctr" eaLnBrk="1" hangingPunct="1"/>
            <a:r>
              <a:rPr lang="vi-VN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danh sách minterm</a:t>
            </a:r>
            <a:endParaRPr lang="en-US" alt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2243051" y="2866505"/>
            <a:ext cx="9092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biến)</a:t>
            </a:r>
            <a:endParaRPr lang="en-US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Box 7"/>
          <p:cNvSpPr txBox="1">
            <a:spLocks noChangeArrowheads="1"/>
          </p:cNvSpPr>
          <p:nvPr/>
        </p:nvSpPr>
        <p:spPr bwMode="auto">
          <a:xfrm>
            <a:off x="6586451" y="3171305"/>
            <a:ext cx="1616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Dùng các số </a:t>
            </a:r>
          </a:p>
          <a:p>
            <a:pPr algn="ctr" eaLnBrk="1" hangingPunct="1"/>
            <a:r>
              <a:rPr lang="vi-VN" altLang="en-US" sz="1400" u="sng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vắng mặt</a:t>
            </a:r>
            <a:r>
              <a:rPr lang="vi-VN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trong</a:t>
            </a:r>
          </a:p>
          <a:p>
            <a:pPr algn="ctr" eaLnBrk="1" hangingPunct="1"/>
            <a:r>
              <a:rPr lang="vi-VN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danh sách minterm</a:t>
            </a:r>
            <a:endParaRPr lang="en-US" alt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8339051" y="3247505"/>
            <a:ext cx="16160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Dùng các số trong danh sách minterm</a:t>
            </a:r>
            <a:endParaRPr lang="en-US" alt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3309851" y="4314305"/>
            <a:ext cx="1616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Dùng các số </a:t>
            </a:r>
          </a:p>
          <a:p>
            <a:pPr algn="ctr" eaLnBrk="1" hangingPunct="1"/>
            <a:r>
              <a:rPr lang="vi-VN" altLang="en-US" sz="1400" u="sng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vắng mặt</a:t>
            </a:r>
            <a:r>
              <a:rPr lang="vi-VN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trong</a:t>
            </a:r>
          </a:p>
          <a:p>
            <a:pPr algn="ctr" eaLnBrk="1" hangingPunct="1"/>
            <a:r>
              <a:rPr lang="vi-VN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danh sách maxterm</a:t>
            </a:r>
            <a:endParaRPr lang="en-US" alt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6586451" y="4314305"/>
            <a:ext cx="16160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Dùng các số trong danh sách maxterm</a:t>
            </a:r>
            <a:endParaRPr lang="en-US" alt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8339051" y="4314305"/>
            <a:ext cx="1616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Dùng các số </a:t>
            </a:r>
          </a:p>
          <a:p>
            <a:pPr algn="ctr" eaLnBrk="1" hangingPunct="1"/>
            <a:r>
              <a:rPr lang="vi-VN" altLang="en-US" sz="1400" u="sng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vắng mặt</a:t>
            </a:r>
            <a:r>
              <a:rPr lang="vi-VN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trong</a:t>
            </a:r>
          </a:p>
          <a:p>
            <a:pPr algn="ctr" eaLnBrk="1" hangingPunct="1"/>
            <a:r>
              <a:rPr lang="vi-VN" altLang="en-US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danh sách maxterm</a:t>
            </a:r>
            <a:endParaRPr lang="en-US" altLang="en-U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570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473377"/>
            <a:ext cx="6983876" cy="1811544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764536" y="2963650"/>
            <a:ext cx="66456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ko-KR" altLang="en-US" sz="4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F75E2-4427-4F7D-9AD0-D395963A1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11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199" y="704850"/>
            <a:ext cx="11080865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Các ví dụ thiết kế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199" y="1935163"/>
            <a:ext cx="11080865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Mạch logic cung cấp lời giải cho một vấn đề, đôi khi là phức tạp và khó thiết kế</a:t>
            </a:r>
          </a:p>
          <a:p>
            <a:pPr>
              <a:lnSpc>
                <a:spcPct val="12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Không quan tâm đến mức độ phức tạp, các vấn đề cơ sở thiết kế phải được giải quyết:</a:t>
            </a:r>
          </a:p>
          <a:p>
            <a:pPr lvl="1">
              <a:lnSpc>
                <a:spcPct val="12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Chỉ ra hoạt động của mạch</a:t>
            </a:r>
          </a:p>
          <a:p>
            <a:pPr lvl="1">
              <a:lnSpc>
                <a:spcPct val="12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Tổng hợp và thực hiện mạch</a:t>
            </a:r>
          </a:p>
          <a:p>
            <a:pPr lvl="1">
              <a:lnSpc>
                <a:spcPct val="12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Kiểm tra và xác nhận hoạt động của mạch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61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65759" y="1881346"/>
            <a:ext cx="11346873" cy="47244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613" y="3024346"/>
            <a:ext cx="7934325" cy="257175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56458" y="758680"/>
            <a:ext cx="10619622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Ví dụ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1: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thiết kế mạch logic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843847" y="2437631"/>
            <a:ext cx="51538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logic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922362" y="2668463"/>
            <a:ext cx="18834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466292" y="5013106"/>
            <a:ext cx="142978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/>
            <a:r>
              <a:rPr lang="en-US" alt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logic</a:t>
            </a:r>
          </a:p>
        </p:txBody>
      </p:sp>
    </p:spTree>
    <p:extLst>
      <p:ext uri="{BB962C8B-B14F-4D97-AF65-F5344CB8AC3E}">
        <p14:creationId xmlns:p14="http://schemas.microsoft.com/office/powerpoint/2010/main" val="3681024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9594" y="193294"/>
            <a:ext cx="728374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logic</a:t>
            </a:r>
            <a:endParaRPr lang="ko-KR" altLang="en-US" sz="4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4B3717-B43B-4563-B085-3715CBD058DC}"/>
              </a:ext>
            </a:extLst>
          </p:cNvPr>
          <p:cNvGrpSpPr/>
          <p:nvPr/>
        </p:nvGrpSpPr>
        <p:grpSpPr>
          <a:xfrm>
            <a:off x="6397295" y="424635"/>
            <a:ext cx="5458493" cy="701496"/>
            <a:chOff x="5819650" y="1666120"/>
            <a:chExt cx="5458493" cy="7014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13619" y="1721965"/>
              <a:ext cx="4564524" cy="645651"/>
              <a:chOff x="6713619" y="1721965"/>
              <a:chExt cx="4564524" cy="645651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13619" y="1721965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Tổng</a:t>
                </a:r>
                <a:r>
                  <a:rPr lang="en-US" altLang="ko-KR" sz="27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700" b="1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hợp</a:t>
                </a:r>
                <a:r>
                  <a:rPr lang="en-US" altLang="ko-KR" sz="27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700" b="1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mạch</a:t>
                </a:r>
                <a:r>
                  <a:rPr lang="en-US" altLang="ko-KR" sz="27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logic</a:t>
                </a:r>
                <a:endParaRPr lang="ko-KR" altLang="en-US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397295" y="1771657"/>
            <a:ext cx="5440021" cy="646331"/>
            <a:chOff x="5819650" y="1666120"/>
            <a:chExt cx="5440021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781492-1FA1-4EE9-87A1-4997D4F01DB5}"/>
                </a:ext>
              </a:extLst>
            </p:cNvPr>
            <p:cNvSpPr txBox="1"/>
            <p:nvPr/>
          </p:nvSpPr>
          <p:spPr>
            <a:xfrm>
              <a:off x="6751979" y="1758825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Một</a:t>
              </a:r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ví</a:t>
              </a:r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dụ</a:t>
              </a:r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thiết</a:t>
              </a:r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kế</a:t>
              </a:r>
              <a:endParaRPr lang="ko-KR" altLang="en-US" sz="27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D4BEEDD-86DE-4E96-A635-24D514CE09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764770" y="846166"/>
            <a:ext cx="11080865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Điều khiển đèn có 3 cửa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64770" y="2076479"/>
            <a:ext cx="11080865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Giả sử một phòng có </a:t>
            </a:r>
            <a:r>
              <a:rPr lang="vi-VN" altLang="en-US" sz="2700" u="sng">
                <a:latin typeface="Times New Roman" panose="02020603050405020304" pitchFamily="18" charset="0"/>
                <a:cs typeface="Times New Roman" panose="02020603050405020304" pitchFamily="18" charset="0"/>
              </a:rPr>
              <a:t>3 cửa</a:t>
            </a:r>
            <a:r>
              <a:rPr lang="vi-VN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, mỗi cửa có 1 chuyển mạch.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điều khiển như sau:</a:t>
            </a:r>
          </a:p>
          <a:p>
            <a:pPr lvl="1">
              <a:lnSpc>
                <a:spcPct val="12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Đặt x,y,z là trạng thái của các chuyển mạch</a:t>
            </a:r>
          </a:p>
          <a:p>
            <a:pPr lvl="1">
              <a:lnSpc>
                <a:spcPct val="12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Đèn tắt nếu chuyển mạch mở</a:t>
            </a:r>
          </a:p>
          <a:p>
            <a:pPr lvl="1">
              <a:lnSpc>
                <a:spcPct val="12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Đóng bất kỳ chuyển mạch nào thì đèn sáng, nếu đóng tiếp chuyển mạch khác thì đèn tắt</a:t>
            </a:r>
          </a:p>
          <a:p>
            <a:pPr lvl="1">
              <a:lnSpc>
                <a:spcPct val="12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Đèn bật nếu tất cả 3 chuyển mạch đóng</a:t>
            </a:r>
            <a:endParaRPr lang="en-US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273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629295" y="696190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Điều khiển đèn có 3 cửa (cont.)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838383" y="2152996"/>
            <a:ext cx="6019800" cy="40386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f(x,y,z)=m</a:t>
            </a:r>
            <a:r>
              <a:rPr lang="vi-VN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+ m</a:t>
            </a:r>
            <a:r>
              <a:rPr lang="vi-VN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+ m</a:t>
            </a:r>
            <a:r>
              <a:rPr lang="vi-VN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+ m</a:t>
            </a:r>
            <a:r>
              <a:rPr lang="vi-VN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f(x,y,z)=x’y’z+x’yz’+xy’z’+xyz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" y="2457796"/>
            <a:ext cx="203676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095" y="3695700"/>
            <a:ext cx="46196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838383" y="1608358"/>
            <a:ext cx="57849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Biểu diễn dưới dạng tổng của các tích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199155" y="1723774"/>
            <a:ext cx="18834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7848283" y="3234035"/>
            <a:ext cx="51538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logic</a:t>
            </a:r>
          </a:p>
        </p:txBody>
      </p:sp>
    </p:spTree>
    <p:extLst>
      <p:ext uri="{BB962C8B-B14F-4D97-AF65-F5344CB8AC3E}">
        <p14:creationId xmlns:p14="http://schemas.microsoft.com/office/powerpoint/2010/main" val="1355814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644408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72341" y="1012421"/>
            <a:ext cx="10623665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3: 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Mạch bộ ghép kênh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72341" y="2242734"/>
            <a:ext cx="10623665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Mạch này dùng để chọn dữ liệu từ một trong số các nguồn dữ liệu đầu vào</a:t>
            </a:r>
          </a:p>
          <a:p>
            <a:pPr lvl="1"/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Thiết kế mạch có một đầu ra </a:t>
            </a:r>
            <a:r>
              <a:rPr lang="vi-VN" alt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có mức logic giống với một trong hai đầu vào </a:t>
            </a:r>
            <a:r>
              <a:rPr lang="vi-VN" alt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hoặc </a:t>
            </a:r>
            <a:r>
              <a:rPr lang="vi-VN" alt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tùy theo giá trị của đầu vào điều khiển s:</a:t>
            </a:r>
          </a:p>
          <a:p>
            <a:pPr lvl="2"/>
            <a:r>
              <a:rPr lang="vi-V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Nếu s=0 </a:t>
            </a:r>
            <a:r>
              <a:rPr lang="vi-VN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f=x</a:t>
            </a:r>
          </a:p>
          <a:p>
            <a:pPr lvl="2"/>
            <a:r>
              <a:rPr lang="vi-V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Nếu s=1 </a:t>
            </a:r>
            <a:r>
              <a:rPr lang="vi-VN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f=y</a:t>
            </a:r>
          </a:p>
          <a:p>
            <a:pPr lvl="1"/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Như vậy f là hàm của 3 biến </a:t>
            </a:r>
            <a:r>
              <a:rPr lang="vi-VN" altLang="en-US" sz="2800" i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(s,x,y)</a:t>
            </a:r>
          </a:p>
          <a:p>
            <a:pPr lvl="1"/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Mô tả hàm dùng bảng chân lý 3 biến</a:t>
            </a: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67048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612669" y="591992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Mạch bộ ghép kênh (cont.)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88" y="1969333"/>
            <a:ext cx="1524000" cy="2609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535" y="2091606"/>
            <a:ext cx="3667125" cy="609600"/>
          </a:xfrm>
          <a:prstGeom prst="rect">
            <a:avLst/>
          </a:prstGeom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127760" y="1397834"/>
            <a:ext cx="18834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366655" y="1397833"/>
            <a:ext cx="51538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3441469" y="2861580"/>
            <a:ext cx="51538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logic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718" y="3667421"/>
            <a:ext cx="40957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12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30778" y="758680"/>
            <a:ext cx="10399222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4: 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Cảnh báo an toàn xe ôtô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30778" y="1988993"/>
            <a:ext cx="10399222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Thiết kế bộ cảnh báo an toàn với 4 biến vào:</a:t>
            </a:r>
          </a:p>
          <a:p>
            <a:pPr lvl="1"/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Cửa đóng (D)</a:t>
            </a:r>
          </a:p>
          <a:p>
            <a:pPr lvl="1"/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Chìa khóa cắm trong ổ (K)</a:t>
            </a:r>
          </a:p>
          <a:p>
            <a:pPr lvl="1"/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Áp lực lên ghế (S)</a:t>
            </a:r>
          </a:p>
          <a:p>
            <a:pPr lvl="1"/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Thắt dây an toàn (B)</a:t>
            </a:r>
          </a:p>
          <a:p>
            <a:pPr>
              <a:lnSpc>
                <a:spcPct val="120000"/>
              </a:lnSpc>
            </a:pPr>
            <a:r>
              <a:rPr lang="vi-VN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Đầu ra là tín hiệu cảnh báo (A) được bật nếu:</a:t>
            </a:r>
          </a:p>
          <a:p>
            <a:pPr lvl="1"/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Chìa khóa được cắm vào ổ </a:t>
            </a:r>
            <a:r>
              <a:rPr lang="vi-VN" altLang="en-US" sz="22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và</a:t>
            </a: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ử</a:t>
            </a: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 không được đóng</a:t>
            </a:r>
          </a:p>
          <a:p>
            <a:pPr lvl="1"/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Của được đóng </a:t>
            </a:r>
            <a:r>
              <a:rPr lang="vi-VN" altLang="en-US" sz="22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và</a:t>
            </a: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chìa khóa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trong ổ </a:t>
            </a:r>
            <a:r>
              <a:rPr lang="vi-VN" altLang="en-US" sz="22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và</a:t>
            </a: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lái xe đã ngồi </a:t>
            </a:r>
            <a:r>
              <a:rPr lang="vi-VN" altLang="en-US" sz="22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và</a:t>
            </a: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dây an toàn chưa được thắt</a:t>
            </a:r>
            <a:endParaRPr lang="en-US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966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305098" y="727363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Cảnh báo an toàn xe ôtô (cont.)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45" y="1870363"/>
            <a:ext cx="1541462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701338" y="1408698"/>
            <a:ext cx="18834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838757" y="1408697"/>
            <a:ext cx="57849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Biểu diễn dưới dạng tổng của các tích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911" y="1870362"/>
            <a:ext cx="5562600" cy="590550"/>
          </a:xfrm>
          <a:prstGeom prst="rect">
            <a:avLst/>
          </a:prstGeom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838757" y="2460912"/>
            <a:ext cx="51538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logic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873" y="3197023"/>
            <a:ext cx="57054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76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473377"/>
            <a:ext cx="6983876" cy="1811544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46361" y="2839121"/>
            <a:ext cx="66456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logic</a:t>
            </a:r>
            <a:endParaRPr lang="ko-KR" altLang="en-US" sz="4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F75E2-4427-4F7D-9AD0-D395963A1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56458" y="758680"/>
            <a:ext cx="10619622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Ví dụ thiết kế mạch logic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56457" y="1988993"/>
            <a:ext cx="10914611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Thiết kế mạch logic với một đầu ra </a:t>
            </a:r>
            <a:r>
              <a:rPr lang="vi-VN" altLang="en-US" sz="27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vi-VN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và 3 đầu vào: x, y, z</a:t>
            </a:r>
          </a:p>
          <a:p>
            <a:r>
              <a:rPr lang="vi-VN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f(x,y,x)=1 nếu x=1 đồng thời với y=1 hoặc z=1 hoặc cả hai</a:t>
            </a:r>
          </a:p>
          <a:p>
            <a:r>
              <a:rPr lang="vi-VN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Các tổ hợp có thể:</a:t>
            </a:r>
          </a:p>
          <a:p>
            <a:pPr lvl="1">
              <a:lnSpc>
                <a:spcPct val="12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x=1, y=1, z=1 </a:t>
            </a: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xyz</a:t>
            </a:r>
            <a:endParaRPr lang="vi-V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x=1, y=1, z=0 </a:t>
            </a: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xyz’</a:t>
            </a:r>
            <a:endParaRPr lang="vi-V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x=1, y=0, z=1 </a:t>
            </a: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xy’z</a:t>
            </a:r>
          </a:p>
          <a:p>
            <a:r>
              <a:rPr lang="vi-VN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Hàm f(x,y,z) được viết dưới dạng tổng của các tích: f(x,y,z)=xyz+xyz’+xy’z</a:t>
            </a:r>
            <a:endParaRPr lang="en-US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189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057400" y="754726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Ví dụ thiết kế mạch logic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(cont.)</a:t>
            </a:r>
            <a:endParaRPr lang="en-US" alt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571500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30290" y="3132513"/>
            <a:ext cx="4601388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None/>
            </a:pPr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f(x,y,z)=xyz+xyz’+xy’z</a:t>
            </a:r>
            <a:endParaRPr lang="en-US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472D4A73-F386-C71C-CA20-C12390595791}"/>
                  </a:ext>
                </a:extLst>
              </p14:cNvPr>
              <p14:cNvContentPartPr/>
              <p14:nvPr/>
            </p14:nvContentPartPr>
            <p14:xfrm>
              <a:off x="8337176" y="3363178"/>
              <a:ext cx="42611" cy="23239"/>
            </p14:xfrm>
          </p:contentPart>
        </mc:Choice>
        <mc:Fallback xmlns=""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472D4A73-F386-C71C-CA20-C123905957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9421" y="3345573"/>
                <a:ext cx="77765" cy="580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3102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43200" y="96254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Ví dụ thiết kế mạch logic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(cont.)</a:t>
            </a:r>
            <a:endParaRPr lang="en-US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199" y="1935163"/>
            <a:ext cx="10615353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Quá trình tạo ra mạch từ hàm thể hiện chức năng gọ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là </a:t>
            </a:r>
            <a:r>
              <a:rPr lang="vi-VN" altLang="en-US" sz="32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tổng hợp mạch</a:t>
            </a:r>
          </a:p>
          <a:p>
            <a:pPr>
              <a:lnSpc>
                <a:spcPct val="12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Việc tạo mạng dùng các cổng AND-OR từ bảng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là một trong nhiều kỹ thuật tổng hợp được dùng nhiều sau này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80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499658" y="979170"/>
            <a:ext cx="11105804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Tổng hợp mạch logic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935163"/>
            <a:ext cx="11105804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Nếu một hàm </a:t>
            </a:r>
            <a:r>
              <a:rPr lang="vi-VN" altLang="en-US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được mô tả bởi bảng chân lý thì biểu thức tạo ra hàm </a:t>
            </a:r>
            <a:r>
              <a:rPr lang="vi-VN" altLang="en-US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có thể được nhận lại bằng cách:</a:t>
            </a:r>
          </a:p>
          <a:p>
            <a:pPr lvl="1">
              <a:lnSpc>
                <a:spcPct val="12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Xét tất cả các tổ hợp ở đó có f=1, hoặc</a:t>
            </a:r>
          </a:p>
          <a:p>
            <a:pPr lvl="1">
              <a:lnSpc>
                <a:spcPct val="12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Xét tất cả các tổ hợp ở đó có f=0,</a:t>
            </a:r>
          </a:p>
          <a:p>
            <a:pPr>
              <a:lnSpc>
                <a:spcPct val="12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Đây là một ứng dụng của tính đối ngẫu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61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97280" y="758680"/>
            <a:ext cx="100584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Minterms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97280" y="1988993"/>
            <a:ext cx="10058400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Đối với một hàm có n biến, f(...), một minterm của </a:t>
            </a:r>
            <a:r>
              <a:rPr lang="vi-VN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là </a:t>
            </a:r>
            <a:r>
              <a:rPr lang="vi-VN" altLang="en-US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tích của n biến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trong đó mỗi biến xuất hiện một lần dưới dạng bất kỳ (nguyên biến hoặc nghịch đảo của biến), nhưng không phải cả hai</a:t>
            </a:r>
          </a:p>
          <a:p>
            <a:pPr lvl="1"/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f(a,b,c) – ví dụ minterm là: abc, a’bc, abc’</a:t>
            </a:r>
          </a:p>
          <a:p>
            <a:pPr lvl="1"/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f(a,b,c) – ví dụ không phải là minterm: ab,c’, a’c,</a:t>
            </a:r>
          </a:p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Một hàm n biến có 2</a:t>
            </a:r>
            <a:r>
              <a:rPr lang="vi-VN" altLang="en-US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minterm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676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413163" y="87110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/>
              <a:t>Minterms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186053" y="2014105"/>
            <a:ext cx="5618020" cy="40386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Mỗi hàng của bảng ứng với một minterm</a:t>
            </a:r>
          </a:p>
          <a:p>
            <a:pPr>
              <a:lnSpc>
                <a:spcPct val="120000"/>
              </a:lnSpc>
            </a:pP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Khi một hàm được viết dưới dạng tổng các minterm thì dạng đó được gọi là chuẩn </a:t>
            </a:r>
            <a:r>
              <a:rPr lang="vi-V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tổng của các tích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(Sum-Of-Product-SOP)</a:t>
            </a:r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1260763" y="2071255"/>
            <a:ext cx="3886200" cy="3733800"/>
            <a:chOff x="288" y="1248"/>
            <a:chExt cx="2256" cy="1918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248"/>
              <a:ext cx="2256" cy="1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336" y="1296"/>
              <a:ext cx="630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vi-VN" altLang="en-US" b="1">
                  <a:solidFill>
                    <a:schemeClr val="bg1"/>
                  </a:solidFill>
                </a:rPr>
                <a:t>Số hàng</a:t>
              </a:r>
              <a:endParaRPr lang="en-US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29477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4D70A23FD3474F8DEA7DC11F3A63C9" ma:contentTypeVersion="13" ma:contentTypeDescription="Create a new document." ma:contentTypeScope="" ma:versionID="7cd0e34b347bf8fa060fd806af76c9a3">
  <xsd:schema xmlns:xsd="http://www.w3.org/2001/XMLSchema" xmlns:xs="http://www.w3.org/2001/XMLSchema" xmlns:p="http://schemas.microsoft.com/office/2006/metadata/properties" xmlns:ns2="03badfed-b8d5-41ac-8263-c8f7290caafd" xmlns:ns3="e738207b-8185-4915-aabe-7d684b6a3e96" targetNamespace="http://schemas.microsoft.com/office/2006/metadata/properties" ma:root="true" ma:fieldsID="c0c1cfb4b2922d81d02573d50ce2b167" ns2:_="" ns3:_="">
    <xsd:import namespace="03badfed-b8d5-41ac-8263-c8f7290caafd"/>
    <xsd:import namespace="e738207b-8185-4915-aabe-7d684b6a3e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badfed-b8d5-41ac-8263-c8f7290caa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38207b-8185-4915-aabe-7d684b6a3e9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30cc64f-67ef-4862-9cac-14975d911082}" ma:internalName="TaxCatchAll" ma:showField="CatchAllData" ma:web="e738207b-8185-4915-aabe-7d684b6a3e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badfed-b8d5-41ac-8263-c8f7290caafd">
      <Terms xmlns="http://schemas.microsoft.com/office/infopath/2007/PartnerControls"/>
    </lcf76f155ced4ddcb4097134ff3c332f>
    <TaxCatchAll xmlns="e738207b-8185-4915-aabe-7d684b6a3e9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6CFC8D-86F3-4B88-8A18-870561818350}">
  <ds:schemaRefs>
    <ds:schemaRef ds:uri="03badfed-b8d5-41ac-8263-c8f7290caafd"/>
    <ds:schemaRef ds:uri="e738207b-8185-4915-aabe-7d684b6a3e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A5BE26A-8028-4F02-83B8-04CBD4137DAD}">
  <ds:schemaRefs>
    <ds:schemaRef ds:uri="03badfed-b8d5-41ac-8263-c8f7290caafd"/>
    <ds:schemaRef ds:uri="e738207b-8185-4915-aabe-7d684b6a3e96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3D2682D-B7FF-4609-8D75-C7B8A43A14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revision>2</cp:revision>
  <dcterms:created xsi:type="dcterms:W3CDTF">2018-04-24T17:14:44Z</dcterms:created>
  <dcterms:modified xsi:type="dcterms:W3CDTF">2024-10-30T04:15:35Z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0x010100EC4D70A23FD3474F8DEA7DC11F3A63C9</vt:lpwstr>
  </property>
  <property fmtid="{D5CDD505-2E9C-101B-9397-08002B2CF9AE}" pid="3" name="MediaServiceImageTags">
    <vt:lpwstr/>
  </property>
</Properties>
</file>